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3"/>
  </p:notesMasterIdLst>
  <p:sldIdLst>
    <p:sldId id="256" r:id="rId5"/>
    <p:sldId id="257" r:id="rId6"/>
    <p:sldId id="258" r:id="rId7"/>
    <p:sldId id="259" r:id="rId8"/>
    <p:sldId id="260" r:id="rId9"/>
    <p:sldId id="261" r:id="rId10"/>
    <p:sldId id="262" r:id="rId11"/>
    <p:sldId id="263" r:id="rId12"/>
    <p:sldId id="270" r:id="rId13"/>
    <p:sldId id="271" r:id="rId14"/>
    <p:sldId id="272" r:id="rId15"/>
    <p:sldId id="273" r:id="rId16"/>
    <p:sldId id="264" r:id="rId17"/>
    <p:sldId id="265" r:id="rId18"/>
    <p:sldId id="266" r:id="rId19"/>
    <p:sldId id="267" r:id="rId20"/>
    <p:sldId id="268" r:id="rId21"/>
    <p:sldId id="269"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Century Gothic" panose="020B0502020202020204" pitchFamily="34" charset="0"/>
      <p:regular r:id="rId28"/>
      <p:bold r:id="rId29"/>
      <p:italic r:id="rId30"/>
      <p:boldItalic r:id="rId31"/>
    </p:embeddedFont>
  </p:embeddedFontLst>
  <p:custDataLst>
    <p:tags r:id="rId32"/>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3"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62699" autoAdjust="0"/>
  </p:normalViewPr>
  <p:slideViewPr>
    <p:cSldViewPr snapToGrid="0">
      <p:cViewPr varScale="1">
        <p:scale>
          <a:sx n="70" d="100"/>
          <a:sy n="70" d="100"/>
        </p:scale>
        <p:origin x="1866" y="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tags" Target="tags/tag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Automated Testing tools- Verify and test, and transition and health check</a:t>
            </a:r>
          </a:p>
          <a:p>
            <a:pPr marL="0" lvl="0" indent="0" algn="l" rtl="0">
              <a:lnSpc>
                <a:spcPct val="100000"/>
              </a:lnSpc>
              <a:spcBef>
                <a:spcPts val="0"/>
              </a:spcBef>
              <a:spcAft>
                <a:spcPts val="0"/>
              </a:spcAft>
              <a:buSzPts val="1100"/>
              <a:buNone/>
            </a:pPr>
            <a:r>
              <a:rPr lang="en-US" dirty="0"/>
              <a:t>Application Security Testing tools- monitor and detect, and assess and plan</a:t>
            </a:r>
          </a:p>
          <a:p>
            <a:pPr marL="0" lvl="0" indent="0" algn="l" rtl="0">
              <a:lnSpc>
                <a:spcPct val="100000"/>
              </a:lnSpc>
              <a:spcBef>
                <a:spcPts val="0"/>
              </a:spcBef>
              <a:spcAft>
                <a:spcPts val="0"/>
              </a:spcAft>
              <a:buSzPts val="1100"/>
              <a:buNone/>
            </a:pPr>
            <a:r>
              <a:rPr lang="en-US" dirty="0"/>
              <a:t>Log Management tools- Maintain and stabilize</a:t>
            </a:r>
          </a:p>
          <a:p>
            <a:pPr marL="0" lvl="0" indent="0" algn="l" rtl="0">
              <a:lnSpc>
                <a:spcPct val="100000"/>
              </a:lnSpc>
              <a:spcBef>
                <a:spcPts val="0"/>
              </a:spcBef>
              <a:spcAft>
                <a:spcPts val="0"/>
              </a:spcAft>
              <a:buSzPts val="1100"/>
              <a:buNone/>
            </a:pPr>
            <a:r>
              <a:rPr lang="en-US" dirty="0"/>
              <a:t>Monitoring tools- monitor and detect, maintain and stabilize</a:t>
            </a:r>
          </a:p>
          <a:p>
            <a:pPr marL="0" lvl="0" indent="0" algn="l" rtl="0">
              <a:lnSpc>
                <a:spcPct val="100000"/>
              </a:lnSpc>
              <a:spcBef>
                <a:spcPts val="0"/>
              </a:spcBef>
              <a:spcAft>
                <a:spcPts val="0"/>
              </a:spcAft>
              <a:buSzPts val="1100"/>
              <a:buNone/>
            </a:pPr>
            <a:r>
              <a:rPr lang="en-US" dirty="0"/>
              <a:t>Alerting tools- build, verify and test, transition and health check, monitor and detect, Maintain and stabilize</a:t>
            </a:r>
          </a:p>
          <a:p>
            <a:pPr marL="0" lvl="0" indent="0" algn="l" rtl="0">
              <a:lnSpc>
                <a:spcPct val="100000"/>
              </a:lnSpc>
              <a:spcBef>
                <a:spcPts val="0"/>
              </a:spcBef>
              <a:spcAft>
                <a:spcPts val="0"/>
              </a:spcAft>
              <a:buSzPts val="1100"/>
              <a:buNone/>
            </a:pPr>
            <a:r>
              <a:rPr lang="en-US" dirty="0"/>
              <a:t>Dashboard tools-</a:t>
            </a:r>
          </a:p>
          <a:p>
            <a:pPr marL="0" lvl="0" indent="0" algn="l" rtl="0">
              <a:lnSpc>
                <a:spcPct val="100000"/>
              </a:lnSpc>
              <a:spcBef>
                <a:spcPts val="0"/>
              </a:spcBef>
              <a:spcAft>
                <a:spcPts val="0"/>
              </a:spcAft>
              <a:buSzPts val="1100"/>
              <a:buNone/>
            </a:pPr>
            <a:r>
              <a:rPr lang="en-US" dirty="0"/>
              <a:t>Threat Modeling tools- Monitor and detect, assess and plan, maintain and </a:t>
            </a:r>
            <a:r>
              <a:rPr lang="en-US" dirty="0" err="1"/>
              <a:t>stabalize</a:t>
            </a:r>
            <a:r>
              <a:rPr lang="en-US" dirty="0"/>
              <a:t>,</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If you are attacked without protection, then there will be high costs to fix the issue, or to get the system back. This will cause you to lose trust with your current clients, and then your reputation will be hurt with future clients, and you could lose future clients.</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However, if you act now, we will be there to help you. We will monitor for attacks; we will be able to keep mistakes from getting out of hand. We will make sure that anything that happens will be fixed and we will help your clients feel safer.</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Defense In depth- Some things were not double layered</a:t>
            </a:r>
          </a:p>
          <a:p>
            <a:pPr marL="0" lvl="0" indent="0" algn="l" rtl="0">
              <a:lnSpc>
                <a:spcPct val="100000"/>
              </a:lnSpc>
              <a:spcBef>
                <a:spcPts val="0"/>
              </a:spcBef>
              <a:spcAft>
                <a:spcPts val="0"/>
              </a:spcAft>
              <a:buSzPts val="1100"/>
              <a:buNone/>
            </a:pPr>
            <a:r>
              <a:rPr lang="en-US" dirty="0"/>
              <a:t>Too General- too many things trying to be covered</a:t>
            </a:r>
          </a:p>
          <a:p>
            <a:pPr marL="0" lvl="0" indent="0" algn="l" rtl="0">
              <a:lnSpc>
                <a:spcPct val="100000"/>
              </a:lnSpc>
              <a:spcBef>
                <a:spcPts val="0"/>
              </a:spcBef>
              <a:spcAft>
                <a:spcPts val="0"/>
              </a:spcAft>
              <a:buSzPts val="1100"/>
              <a:buNone/>
            </a:pPr>
            <a:r>
              <a:rPr lang="en-US" dirty="0"/>
              <a:t>Backdoors- Sense of something being missed</a:t>
            </a:r>
          </a:p>
          <a:p>
            <a:pPr marL="0" lvl="0" indent="0" algn="l" rtl="0">
              <a:lnSpc>
                <a:spcPct val="100000"/>
              </a:lnSpc>
              <a:spcBef>
                <a:spcPts val="0"/>
              </a:spcBef>
              <a:spcAft>
                <a:spcPts val="0"/>
              </a:spcAft>
              <a:buSzPts val="1100"/>
              <a:buNone/>
            </a:pPr>
            <a:r>
              <a:rPr lang="en-US" dirty="0"/>
              <a:t>Automation feels like it plays a large role in this and where is it that security with automation becomes a risk versus humans doing it.</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I feel that these will enhance our security policy. I feel that these would make the most sense and cover some areas that wouldn’t be covered  by the ones in the policy but however in their respective groups, it feels like the others would build off these. I feel like these are the basics that would lead into a larger range just like I feel like the others would build into a large range in their perspective arenas.</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security policy is needed because it will cover and help the system. It will start in our app design from our build all the way through our maintenance. This is a blanket to cover our clients and us in all our work. We will cover all aspects of data safety and client safety.</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Insiders- People in your company who fall for scams or an upset employee who wants to cause pain</a:t>
            </a:r>
          </a:p>
          <a:p>
            <a:pPr marL="0" lvl="0" indent="0" algn="l" rtl="0">
              <a:lnSpc>
                <a:spcPct val="100000"/>
              </a:lnSpc>
              <a:spcBef>
                <a:spcPts val="0"/>
              </a:spcBef>
              <a:spcAft>
                <a:spcPts val="0"/>
              </a:spcAft>
              <a:buSzPts val="1100"/>
              <a:buNone/>
            </a:pPr>
            <a:r>
              <a:rPr lang="en-US" dirty="0"/>
              <a:t>Hackers- Black Hat Hackers, or people who want to get our information and data and sell it or make us pay to get it back. </a:t>
            </a:r>
          </a:p>
          <a:p>
            <a:pPr marL="0" lvl="0" indent="0" algn="l" rtl="0">
              <a:lnSpc>
                <a:spcPct val="100000"/>
              </a:lnSpc>
              <a:spcBef>
                <a:spcPts val="0"/>
              </a:spcBef>
              <a:spcAft>
                <a:spcPts val="0"/>
              </a:spcAft>
              <a:buSzPts val="1100"/>
              <a:buNone/>
            </a:pPr>
            <a:r>
              <a:rPr lang="en-US" dirty="0"/>
              <a:t>Competitive Intelligence Professionals- This is our business competitors. They are trying to get a competitive edge over us and learn what we are doing</a:t>
            </a:r>
          </a:p>
          <a:p>
            <a:pPr marL="0" lvl="0" indent="0" algn="l" rtl="0">
              <a:lnSpc>
                <a:spcPct val="100000"/>
              </a:lnSpc>
              <a:spcBef>
                <a:spcPts val="0"/>
              </a:spcBef>
              <a:spcAft>
                <a:spcPts val="0"/>
              </a:spcAft>
              <a:buSzPts val="1100"/>
              <a:buNone/>
            </a:pPr>
            <a:r>
              <a:rPr lang="en-US" dirty="0"/>
              <a:t>Information Warriors- this is people who want to find out information and what we must hide. </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We can use automation to then start watching our systems. This will allow for us to monitor our systems without having to have someone working all 24 hours a day. Then we can use it to also do some pen testing.</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1. INT-050-CPP, STR-050-CPP, DCL-058-CPP</a:t>
            </a:r>
          </a:p>
          <a:p>
            <a:pPr marL="0" lvl="0" indent="0" algn="l" rtl="0">
              <a:lnSpc>
                <a:spcPct val="100000"/>
              </a:lnSpc>
              <a:spcBef>
                <a:spcPts val="0"/>
              </a:spcBef>
              <a:spcAft>
                <a:spcPts val="0"/>
              </a:spcAft>
              <a:buSzPts val="1100"/>
              <a:buNone/>
            </a:pPr>
            <a:r>
              <a:rPr lang="en-US" dirty="0"/>
              <a:t>2. ERR-051-CPP, EXP-053-CPP</a:t>
            </a:r>
          </a:p>
          <a:p>
            <a:pPr marL="0" lvl="0" indent="0" algn="l" rtl="0">
              <a:lnSpc>
                <a:spcPct val="100000"/>
              </a:lnSpc>
              <a:spcBef>
                <a:spcPts val="0"/>
              </a:spcBef>
              <a:spcAft>
                <a:spcPts val="0"/>
              </a:spcAft>
              <a:buSzPts val="1100"/>
              <a:buNone/>
            </a:pPr>
            <a:r>
              <a:rPr lang="en-US" dirty="0"/>
              <a:t>3. STR-050-CPP, MEM-052-CPP, ERR-050-CPP, OOP-053-CPP, DCL-058-CPP</a:t>
            </a:r>
          </a:p>
          <a:p>
            <a:pPr marL="0" lvl="0" indent="0" algn="l" rtl="0">
              <a:lnSpc>
                <a:spcPct val="100000"/>
              </a:lnSpc>
              <a:spcBef>
                <a:spcPts val="0"/>
              </a:spcBef>
              <a:spcAft>
                <a:spcPts val="0"/>
              </a:spcAft>
              <a:buSzPts val="1100"/>
              <a:buNone/>
            </a:pPr>
            <a:r>
              <a:rPr lang="en-US" dirty="0"/>
              <a:t>4. DCL-060-CPP, MEM-051-CPP, ERR-050-CPP, OOP-053-CPP, DCL-058-CPP</a:t>
            </a:r>
          </a:p>
          <a:p>
            <a:pPr marL="0" lvl="0" indent="0" algn="l" rtl="0">
              <a:lnSpc>
                <a:spcPct val="100000"/>
              </a:lnSpc>
              <a:spcBef>
                <a:spcPts val="0"/>
              </a:spcBef>
              <a:spcAft>
                <a:spcPts val="0"/>
              </a:spcAft>
              <a:buSzPts val="1100"/>
              <a:buNone/>
            </a:pPr>
            <a:r>
              <a:rPr lang="en-US" dirty="0"/>
              <a:t>5. INT-050-CPP, STR-050-CPP, ERR-050-CPP</a:t>
            </a:r>
          </a:p>
          <a:p>
            <a:pPr marL="0" lvl="0" indent="0" algn="l" rtl="0">
              <a:lnSpc>
                <a:spcPct val="100000"/>
              </a:lnSpc>
              <a:spcBef>
                <a:spcPts val="0"/>
              </a:spcBef>
              <a:spcAft>
                <a:spcPts val="0"/>
              </a:spcAft>
              <a:buSzPts val="1100"/>
              <a:buNone/>
            </a:pPr>
            <a:r>
              <a:rPr lang="en-US" dirty="0"/>
              <a:t>6</a:t>
            </a:r>
          </a:p>
          <a:p>
            <a:pPr marL="0" lvl="0" indent="0" algn="l" rtl="0">
              <a:lnSpc>
                <a:spcPct val="100000"/>
              </a:lnSpc>
              <a:spcBef>
                <a:spcPts val="0"/>
              </a:spcBef>
              <a:spcAft>
                <a:spcPts val="0"/>
              </a:spcAft>
              <a:buSzPts val="1100"/>
              <a:buNone/>
            </a:pPr>
            <a:r>
              <a:rPr lang="en-US" dirty="0"/>
              <a:t>7. EXP-053-CPP</a:t>
            </a:r>
          </a:p>
          <a:p>
            <a:pPr marL="0" lvl="0" indent="0" algn="l" rtl="0">
              <a:lnSpc>
                <a:spcPct val="100000"/>
              </a:lnSpc>
              <a:spcBef>
                <a:spcPts val="0"/>
              </a:spcBef>
              <a:spcAft>
                <a:spcPts val="0"/>
              </a:spcAft>
              <a:buSzPts val="1100"/>
              <a:buNone/>
            </a:pPr>
            <a:r>
              <a:rPr lang="en-US" dirty="0"/>
              <a:t>8. STR-050-CPP, MEM-051-CPP, DCL-058-CPP</a:t>
            </a:r>
          </a:p>
          <a:p>
            <a:pPr marL="0" lvl="0" indent="0" algn="l" rtl="0">
              <a:lnSpc>
                <a:spcPct val="100000"/>
              </a:lnSpc>
              <a:spcBef>
                <a:spcPts val="0"/>
              </a:spcBef>
              <a:spcAft>
                <a:spcPts val="0"/>
              </a:spcAft>
              <a:buSzPts val="1100"/>
              <a:buNone/>
            </a:pPr>
            <a:r>
              <a:rPr lang="en-US" dirty="0"/>
              <a:t>9. DCL-060-CPP, ERR-050-CPP, OOP-053-CPP</a:t>
            </a:r>
          </a:p>
          <a:p>
            <a:pPr marL="0" lvl="0" indent="0" algn="l" rtl="0">
              <a:lnSpc>
                <a:spcPct val="100000"/>
              </a:lnSpc>
              <a:spcBef>
                <a:spcPts val="0"/>
              </a:spcBef>
              <a:spcAft>
                <a:spcPts val="0"/>
              </a:spcAft>
              <a:buSzPts val="1100"/>
              <a:buNone/>
            </a:pPr>
            <a:r>
              <a:rPr lang="en-US" dirty="0"/>
              <a:t>10. MEM-052-CPP, MEM-051-CPP, OOP-053-CPP, DCL-058-CPP</a:t>
            </a: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Automation will exist in the verify and test step, there will be a compiler in the building step and that will show us errors in the code. The transition and health check will also have automation. We will use some pen tests in both steps. Our monitor and detect stage will also contain some automation. The maintain and stabilize section will also have automation. There will also be some in assess and plan and maintain and stabilize.</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3.m4a"/><Relationship Id="rId7"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10.xml"/><Relationship Id="rId6" Type="http://schemas.openxmlformats.org/officeDocument/2006/relationships/image" Target="../media/image10.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7" Type="http://schemas.openxmlformats.org/officeDocument/2006/relationships/image" Target="../media/image4.png"/><Relationship Id="rId2" Type="http://schemas.microsoft.com/office/2007/relationships/media" Target="../media/media18.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Colin Timberlake</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3" name="Audio 12">
            <a:hlinkClick r:id="" action="ppaction://media"/>
            <a:extLst>
              <a:ext uri="{FF2B5EF4-FFF2-40B4-BE49-F238E27FC236}">
                <a16:creationId xmlns:a16="http://schemas.microsoft.com/office/drawing/2014/main" id="{EBA94C7F-42FE-4672-A705-93BDF199C36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082"/>
    </mc:Choice>
    <mc:Fallback>
      <p:transition spd="slow" advTm="90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B915A-EBB9-18A3-3812-D2A2011F8BE7}"/>
              </a:ext>
            </a:extLst>
          </p:cNvPr>
          <p:cNvSpPr>
            <a:spLocks noGrp="1"/>
          </p:cNvSpPr>
          <p:nvPr>
            <p:ph type="title"/>
          </p:nvPr>
        </p:nvSpPr>
        <p:spPr>
          <a:xfrm>
            <a:off x="2895600" y="764373"/>
            <a:ext cx="8610600" cy="1293028"/>
          </a:xfrm>
        </p:spPr>
        <p:txBody>
          <a:bodyPr anchor="t">
            <a:normAutofit/>
          </a:bodyPr>
          <a:lstStyle/>
          <a:p>
            <a:r>
              <a:rPr lang="en-US"/>
              <a:t>Input Validation</a:t>
            </a:r>
          </a:p>
        </p:txBody>
      </p:sp>
      <p:pic>
        <p:nvPicPr>
          <p:cNvPr id="5" name="Picture 4" descr="A screenshot of a computer&#10;&#10;Description automatically generated">
            <a:extLst>
              <a:ext uri="{FF2B5EF4-FFF2-40B4-BE49-F238E27FC236}">
                <a16:creationId xmlns:a16="http://schemas.microsoft.com/office/drawing/2014/main" id="{161FB8B5-1FFD-9BD4-F68D-5E525D7703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33101" y="2247901"/>
            <a:ext cx="8135597" cy="4352544"/>
          </a:xfrm>
          <a:prstGeom prst="rect">
            <a:avLst/>
          </a:prstGeom>
          <a:noFill/>
          <a:ln>
            <a:noFill/>
          </a:ln>
        </p:spPr>
      </p:pic>
      <p:pic>
        <p:nvPicPr>
          <p:cNvPr id="13" name="Audio 12">
            <a:hlinkClick r:id="" action="ppaction://media"/>
            <a:extLst>
              <a:ext uri="{FF2B5EF4-FFF2-40B4-BE49-F238E27FC236}">
                <a16:creationId xmlns:a16="http://schemas.microsoft.com/office/drawing/2014/main" id="{A709B0EF-774A-1D20-DC63-B5BA35C7936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90063764"/>
      </p:ext>
    </p:extLst>
  </p:cSld>
  <p:clrMapOvr>
    <a:masterClrMapping/>
  </p:clrMapOvr>
  <mc:AlternateContent xmlns:mc="http://schemas.openxmlformats.org/markup-compatibility/2006">
    <mc:Choice xmlns:p14="http://schemas.microsoft.com/office/powerpoint/2010/main" Requires="p14">
      <p:transition spd="slow" p14:dur="2000" advTm="15832"/>
    </mc:Choice>
    <mc:Fallback>
      <p:transition spd="slow" advTm="158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4DB16-1770-196E-42BA-E98A26985078}"/>
              </a:ext>
            </a:extLst>
          </p:cNvPr>
          <p:cNvSpPr>
            <a:spLocks noGrp="1"/>
          </p:cNvSpPr>
          <p:nvPr>
            <p:ph type="title"/>
          </p:nvPr>
        </p:nvSpPr>
        <p:spPr>
          <a:xfrm>
            <a:off x="2895600" y="764373"/>
            <a:ext cx="8610600" cy="1293028"/>
          </a:xfrm>
        </p:spPr>
        <p:txBody>
          <a:bodyPr anchor="t">
            <a:normAutofit/>
          </a:bodyPr>
          <a:lstStyle/>
          <a:p>
            <a:r>
              <a:rPr lang="en-US"/>
              <a:t>Static testing</a:t>
            </a:r>
          </a:p>
        </p:txBody>
      </p:sp>
      <p:pic>
        <p:nvPicPr>
          <p:cNvPr id="4" name="Picture 3" descr="A screenshot of a computer program&#10;&#10;Description automatically generated">
            <a:extLst>
              <a:ext uri="{FF2B5EF4-FFF2-40B4-BE49-F238E27FC236}">
                <a16:creationId xmlns:a16="http://schemas.microsoft.com/office/drawing/2014/main" id="{C3F7B594-03A8-049E-6E1E-3ED4106005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5600" y="2454498"/>
            <a:ext cx="8610600" cy="3939350"/>
          </a:xfrm>
          <a:prstGeom prst="rect">
            <a:avLst/>
          </a:prstGeom>
          <a:noFill/>
          <a:ln>
            <a:noFill/>
          </a:ln>
        </p:spPr>
      </p:pic>
      <p:pic>
        <p:nvPicPr>
          <p:cNvPr id="11" name="Audio 10">
            <a:hlinkClick r:id="" action="ppaction://media"/>
            <a:extLst>
              <a:ext uri="{FF2B5EF4-FFF2-40B4-BE49-F238E27FC236}">
                <a16:creationId xmlns:a16="http://schemas.microsoft.com/office/drawing/2014/main" id="{EB17B26E-3A76-5E3B-653B-F9C0BC0E6E1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13374492"/>
      </p:ext>
    </p:extLst>
  </p:cSld>
  <p:clrMapOvr>
    <a:masterClrMapping/>
  </p:clrMapOvr>
  <mc:AlternateContent xmlns:mc="http://schemas.openxmlformats.org/markup-compatibility/2006">
    <mc:Choice xmlns:p14="http://schemas.microsoft.com/office/powerpoint/2010/main" Requires="p14">
      <p:transition spd="slow" p14:dur="2000" advTm="12953"/>
    </mc:Choice>
    <mc:Fallback>
      <p:transition spd="slow" advTm="12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463C-C767-C2FB-3095-270776C11A72}"/>
              </a:ext>
            </a:extLst>
          </p:cNvPr>
          <p:cNvSpPr>
            <a:spLocks noGrp="1"/>
          </p:cNvSpPr>
          <p:nvPr>
            <p:ph type="title"/>
          </p:nvPr>
        </p:nvSpPr>
        <p:spPr>
          <a:xfrm>
            <a:off x="2895600" y="764373"/>
            <a:ext cx="8610600" cy="1293028"/>
          </a:xfrm>
        </p:spPr>
        <p:txBody>
          <a:bodyPr anchor="t">
            <a:normAutofit/>
          </a:bodyPr>
          <a:lstStyle/>
          <a:p>
            <a:r>
              <a:rPr lang="en-US"/>
              <a:t>Runtime analysis tools</a:t>
            </a:r>
          </a:p>
        </p:txBody>
      </p:sp>
      <p:pic>
        <p:nvPicPr>
          <p:cNvPr id="1026" name="Picture 2">
            <a:extLst>
              <a:ext uri="{FF2B5EF4-FFF2-40B4-BE49-F238E27FC236}">
                <a16:creationId xmlns:a16="http://schemas.microsoft.com/office/drawing/2014/main" id="{E400A57B-C0B9-C05D-95DA-B3936038F46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133101" y="2247901"/>
            <a:ext cx="8135597" cy="4352544"/>
          </a:xfrm>
          <a:prstGeom prst="rect">
            <a:avLst/>
          </a:prstGeom>
          <a:solidFill>
            <a:srgbClr val="FFFFFF"/>
          </a:solidFill>
          <a:ln>
            <a:noFill/>
          </a:ln>
        </p:spPr>
      </p:pic>
      <p:pic>
        <p:nvPicPr>
          <p:cNvPr id="9" name="Audio 8">
            <a:hlinkClick r:id="" action="ppaction://media"/>
            <a:extLst>
              <a:ext uri="{FF2B5EF4-FFF2-40B4-BE49-F238E27FC236}">
                <a16:creationId xmlns:a16="http://schemas.microsoft.com/office/drawing/2014/main" id="{ED237611-2171-FD2B-C9FC-E29D86A63FD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84335383"/>
      </p:ext>
    </p:extLst>
  </p:cSld>
  <p:clrMapOvr>
    <a:masterClrMapping/>
  </p:clrMapOvr>
  <mc:AlternateContent xmlns:mc="http://schemas.openxmlformats.org/markup-compatibility/2006">
    <mc:Choice xmlns:p14="http://schemas.microsoft.com/office/powerpoint/2010/main" Requires="p14">
      <p:transition spd="slow" p14:dur="2000" advTm="9762"/>
    </mc:Choice>
    <mc:Fallback>
      <p:transition spd="slow" advTm="97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7" name="Audio 16">
            <a:hlinkClick r:id="" action="ppaction://media"/>
            <a:extLst>
              <a:ext uri="{FF2B5EF4-FFF2-40B4-BE49-F238E27FC236}">
                <a16:creationId xmlns:a16="http://schemas.microsoft.com/office/drawing/2014/main" id="{24D4E7D7-02DF-672F-1E47-E7BDF806EFF7}"/>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4127"/>
    </mc:Choice>
    <mc:Fallback>
      <p:transition spd="slow" advTm="341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sz="1600" dirty="0"/>
              <a:t>DevSecOps Pipeline is the idea that you can implement the CI/CD into the SDLC and includes functions like scanning, threat intelligence, policy enforcement, static analysis and compliance validation.</a:t>
            </a:r>
          </a:p>
          <a:p>
            <a:pPr marL="685800" lvl="1" indent="-228600" algn="l" rtl="0">
              <a:lnSpc>
                <a:spcPct val="90000"/>
              </a:lnSpc>
              <a:spcBef>
                <a:spcPts val="0"/>
              </a:spcBef>
              <a:spcAft>
                <a:spcPts val="0"/>
              </a:spcAft>
              <a:buClr>
                <a:schemeClr val="lt1"/>
              </a:buClr>
              <a:buSzPts val="2000"/>
              <a:buChar char="•"/>
            </a:pPr>
            <a:endParaRPr lang="en-US" sz="1600" dirty="0"/>
          </a:p>
          <a:p>
            <a:pPr marL="685800" lvl="1" indent="-228600" algn="l" rtl="0">
              <a:lnSpc>
                <a:spcPct val="90000"/>
              </a:lnSpc>
              <a:spcBef>
                <a:spcPts val="0"/>
              </a:spcBef>
              <a:spcAft>
                <a:spcPts val="0"/>
              </a:spcAft>
              <a:buClr>
                <a:schemeClr val="lt1"/>
              </a:buClr>
              <a:buSzPts val="2000"/>
              <a:buChar char="•"/>
            </a:pPr>
            <a:r>
              <a:rPr lang="en-US" sz="1600" dirty="0"/>
              <a:t>Automated Testing tools</a:t>
            </a:r>
          </a:p>
          <a:p>
            <a:pPr marL="685800" lvl="1" indent="-228600" algn="l" rtl="0">
              <a:lnSpc>
                <a:spcPct val="90000"/>
              </a:lnSpc>
              <a:spcBef>
                <a:spcPts val="0"/>
              </a:spcBef>
              <a:spcAft>
                <a:spcPts val="0"/>
              </a:spcAft>
              <a:buClr>
                <a:schemeClr val="lt1"/>
              </a:buClr>
              <a:buSzPts val="2000"/>
              <a:buChar char="•"/>
            </a:pPr>
            <a:r>
              <a:rPr lang="en-US" sz="1600" dirty="0"/>
              <a:t>Application security tools</a:t>
            </a:r>
          </a:p>
          <a:p>
            <a:pPr marL="685800" lvl="1" indent="-228600" algn="l" rtl="0">
              <a:lnSpc>
                <a:spcPct val="90000"/>
              </a:lnSpc>
              <a:spcBef>
                <a:spcPts val="0"/>
              </a:spcBef>
              <a:spcAft>
                <a:spcPts val="0"/>
              </a:spcAft>
              <a:buClr>
                <a:schemeClr val="lt1"/>
              </a:buClr>
              <a:buSzPts val="2000"/>
              <a:buChar char="•"/>
            </a:pPr>
            <a:r>
              <a:rPr lang="en-US" sz="1600" dirty="0"/>
              <a:t>Log Management tools</a:t>
            </a:r>
          </a:p>
          <a:p>
            <a:pPr marL="685800" lvl="1" indent="-228600" algn="l" rtl="0">
              <a:lnSpc>
                <a:spcPct val="90000"/>
              </a:lnSpc>
              <a:spcBef>
                <a:spcPts val="0"/>
              </a:spcBef>
              <a:spcAft>
                <a:spcPts val="0"/>
              </a:spcAft>
              <a:buClr>
                <a:schemeClr val="lt1"/>
              </a:buClr>
              <a:buSzPts val="2000"/>
              <a:buChar char="•"/>
            </a:pPr>
            <a:r>
              <a:rPr lang="en-US" sz="1600" dirty="0"/>
              <a:t>Monitoring tools</a:t>
            </a:r>
          </a:p>
          <a:p>
            <a:pPr marL="685800" lvl="1" indent="-228600" algn="l" rtl="0">
              <a:lnSpc>
                <a:spcPct val="90000"/>
              </a:lnSpc>
              <a:spcBef>
                <a:spcPts val="0"/>
              </a:spcBef>
              <a:spcAft>
                <a:spcPts val="0"/>
              </a:spcAft>
              <a:buClr>
                <a:schemeClr val="lt1"/>
              </a:buClr>
              <a:buSzPts val="2000"/>
              <a:buChar char="•"/>
            </a:pPr>
            <a:r>
              <a:rPr lang="en-US" sz="1600" dirty="0"/>
              <a:t>Alerting tools</a:t>
            </a:r>
          </a:p>
          <a:p>
            <a:pPr marL="685800" lvl="1" indent="-228600" algn="l" rtl="0">
              <a:lnSpc>
                <a:spcPct val="90000"/>
              </a:lnSpc>
              <a:spcBef>
                <a:spcPts val="0"/>
              </a:spcBef>
              <a:spcAft>
                <a:spcPts val="0"/>
              </a:spcAft>
              <a:buClr>
                <a:schemeClr val="lt1"/>
              </a:buClr>
              <a:buSzPts val="2000"/>
              <a:buChar char="•"/>
            </a:pPr>
            <a:r>
              <a:rPr lang="en-US" sz="1600" dirty="0"/>
              <a:t>Dashboard tools </a:t>
            </a:r>
          </a:p>
          <a:p>
            <a:pPr marL="685800" lvl="1" indent="-228600" algn="l" rtl="0">
              <a:lnSpc>
                <a:spcPct val="90000"/>
              </a:lnSpc>
              <a:spcBef>
                <a:spcPts val="0"/>
              </a:spcBef>
              <a:spcAft>
                <a:spcPts val="0"/>
              </a:spcAft>
              <a:buClr>
                <a:schemeClr val="lt1"/>
              </a:buClr>
              <a:buSzPts val="2000"/>
              <a:buChar char="•"/>
            </a:pPr>
            <a:r>
              <a:rPr lang="en-US" sz="1600" dirty="0"/>
              <a:t>Threat modeling tools</a:t>
            </a:r>
            <a:endParaRPr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6" name="Audio 15">
            <a:hlinkClick r:id="" action="ppaction://media"/>
            <a:extLst>
              <a:ext uri="{FF2B5EF4-FFF2-40B4-BE49-F238E27FC236}">
                <a16:creationId xmlns:a16="http://schemas.microsoft.com/office/drawing/2014/main" id="{138434C3-F277-EB52-FDDF-0C30498F476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1378"/>
    </mc:Choice>
    <mc:Fallback>
      <p:transition spd="slow" advTm="51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Low Cost now High Cost Later</a:t>
            </a:r>
          </a:p>
          <a:p>
            <a:pPr marL="228600" lvl="0" indent="-228600" algn="l" rtl="0">
              <a:lnSpc>
                <a:spcPct val="90000"/>
              </a:lnSpc>
              <a:spcBef>
                <a:spcPts val="0"/>
              </a:spcBef>
              <a:spcAft>
                <a:spcPts val="0"/>
              </a:spcAft>
              <a:buClr>
                <a:schemeClr val="lt1"/>
              </a:buClr>
              <a:buSzPts val="2000"/>
              <a:buChar char="•"/>
            </a:pPr>
            <a:r>
              <a:rPr lang="en-US" dirty="0"/>
              <a:t>Loss of Trust, Loss of Customers</a:t>
            </a:r>
          </a:p>
          <a:p>
            <a:pPr marL="228600" lvl="0" indent="-228600" algn="l" rtl="0">
              <a:lnSpc>
                <a:spcPct val="90000"/>
              </a:lnSpc>
              <a:spcBef>
                <a:spcPts val="0"/>
              </a:spcBef>
              <a:spcAft>
                <a:spcPts val="0"/>
              </a:spcAft>
              <a:buClr>
                <a:schemeClr val="lt1"/>
              </a:buClr>
              <a:buSzPts val="2000"/>
              <a:buChar char="•"/>
            </a:pPr>
            <a:r>
              <a:rPr lang="en-US" dirty="0"/>
              <a:t>Keep your clients and you safe</a:t>
            </a:r>
          </a:p>
          <a:p>
            <a:pPr marL="228600" lvl="0" indent="-228600" algn="l" rtl="0">
              <a:lnSpc>
                <a:spcPct val="90000"/>
              </a:lnSpc>
              <a:spcBef>
                <a:spcPts val="0"/>
              </a:spcBef>
              <a:spcAft>
                <a:spcPts val="0"/>
              </a:spcAft>
              <a:buClr>
                <a:schemeClr val="lt1"/>
              </a:buClr>
              <a:buSzPts val="2000"/>
              <a:buChar char="•"/>
            </a:pPr>
            <a:r>
              <a:rPr lang="en-US" dirty="0"/>
              <a:t>Nobody expects it to happen, but everyone wishes to have prepared if it does</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7" name="Audio 16">
            <a:hlinkClick r:id="" action="ppaction://media"/>
            <a:extLst>
              <a:ext uri="{FF2B5EF4-FFF2-40B4-BE49-F238E27FC236}">
                <a16:creationId xmlns:a16="http://schemas.microsoft.com/office/drawing/2014/main" id="{F5FA707C-6FD6-29F0-5F20-70B2EA9C97F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5298"/>
    </mc:Choice>
    <mc:Fallback>
      <p:transition spd="slow" advTm="45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1400" dirty="0"/>
              <a:t>Defense in Depth</a:t>
            </a:r>
          </a:p>
          <a:p>
            <a:pPr marL="1143000" lvl="2" indent="-228600" algn="l" rtl="0">
              <a:lnSpc>
                <a:spcPct val="90000"/>
              </a:lnSpc>
              <a:spcBef>
                <a:spcPts val="0"/>
              </a:spcBef>
              <a:spcAft>
                <a:spcPts val="0"/>
              </a:spcAft>
              <a:buClr>
                <a:schemeClr val="lt1"/>
              </a:buClr>
              <a:buSzPts val="1800"/>
              <a:buChar char="•"/>
            </a:pPr>
            <a:r>
              <a:rPr lang="en-US" sz="1400" dirty="0"/>
              <a:t>Too General</a:t>
            </a:r>
          </a:p>
          <a:p>
            <a:pPr marL="1143000" lvl="2" indent="-228600" algn="l" rtl="0">
              <a:lnSpc>
                <a:spcPct val="90000"/>
              </a:lnSpc>
              <a:spcBef>
                <a:spcPts val="0"/>
              </a:spcBef>
              <a:spcAft>
                <a:spcPts val="0"/>
              </a:spcAft>
              <a:buClr>
                <a:schemeClr val="lt1"/>
              </a:buClr>
              <a:buSzPts val="1800"/>
              <a:buChar char="•"/>
            </a:pPr>
            <a:r>
              <a:rPr lang="en-US" sz="1400" dirty="0"/>
              <a:t>Backdoors become inevitable</a:t>
            </a:r>
          </a:p>
          <a:p>
            <a:pPr marL="1143000" lvl="2" indent="-228600" algn="l" rtl="0">
              <a:lnSpc>
                <a:spcPct val="90000"/>
              </a:lnSpc>
              <a:spcBef>
                <a:spcPts val="0"/>
              </a:spcBef>
              <a:spcAft>
                <a:spcPts val="0"/>
              </a:spcAft>
              <a:buClr>
                <a:schemeClr val="lt1"/>
              </a:buClr>
              <a:buSzPts val="1800"/>
              <a:buChar char="•"/>
            </a:pPr>
            <a:r>
              <a:rPr lang="en-US" sz="1400" dirty="0"/>
              <a:t>Automation to human ratio</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6" name="Audio 15">
            <a:hlinkClick r:id="" action="ppaction://media"/>
            <a:extLst>
              <a:ext uri="{FF2B5EF4-FFF2-40B4-BE49-F238E27FC236}">
                <a16:creationId xmlns:a16="http://schemas.microsoft.com/office/drawing/2014/main" id="{4B7191F5-3855-D347-D9F8-B1F019403B7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7298"/>
    </mc:Choice>
    <mc:Fallback>
      <p:transition spd="slow" advTm="37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DCL-053-CPP: Do not write syntactically ambiguous declarations</a:t>
            </a:r>
          </a:p>
          <a:p>
            <a:pPr marL="228600" lvl="0" indent="-228600" algn="l" rtl="0">
              <a:lnSpc>
                <a:spcPct val="90000"/>
              </a:lnSpc>
              <a:spcBef>
                <a:spcPts val="0"/>
              </a:spcBef>
              <a:spcAft>
                <a:spcPts val="0"/>
              </a:spcAft>
              <a:buClr>
                <a:schemeClr val="lt1"/>
              </a:buClr>
              <a:buSzPts val="2200"/>
              <a:buChar char="•"/>
            </a:pPr>
            <a:r>
              <a:rPr lang="en-US" dirty="0"/>
              <a:t>EXP54-CPP. Do not access an object outside of its lifetime</a:t>
            </a:r>
          </a:p>
          <a:p>
            <a:pPr marL="228600" lvl="0" indent="-228600" algn="l" rtl="0">
              <a:lnSpc>
                <a:spcPct val="90000"/>
              </a:lnSpc>
              <a:spcBef>
                <a:spcPts val="0"/>
              </a:spcBef>
              <a:spcAft>
                <a:spcPts val="0"/>
              </a:spcAft>
              <a:buClr>
                <a:schemeClr val="lt1"/>
              </a:buClr>
              <a:buSzPts val="2200"/>
              <a:buChar char="•"/>
            </a:pPr>
            <a:r>
              <a:rPr lang="en-US" dirty="0"/>
              <a:t>CTR51-CPP. Use valid references, pointers, and iterators to reference elements of a container</a:t>
            </a: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5" name="Audio 24">
            <a:hlinkClick r:id="" action="ppaction://media"/>
            <a:extLst>
              <a:ext uri="{FF2B5EF4-FFF2-40B4-BE49-F238E27FC236}">
                <a16:creationId xmlns:a16="http://schemas.microsoft.com/office/drawing/2014/main" id="{071C581F-B81C-76D7-3F09-B49BFDD7258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4497"/>
    </mc:Choice>
    <mc:Fallback>
      <p:transition spd="slow" advTm="544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10000"/>
          </a:bodyPr>
          <a:lstStyle/>
          <a:p>
            <a:pPr marL="457200" indent="-457200">
              <a:lnSpc>
                <a:spcPct val="200000"/>
              </a:lnSpc>
            </a:pPr>
            <a:r>
              <a:rPr lang="en-US" sz="1800" dirty="0" err="1">
                <a:effectLst/>
                <a:latin typeface="Times New Roman" panose="02020603050405020304" pitchFamily="18" charset="0"/>
              </a:rPr>
              <a:t>singh</a:t>
            </a:r>
            <a:r>
              <a:rPr lang="en-US" sz="1800" dirty="0">
                <a:effectLst/>
                <a:latin typeface="Times New Roman" panose="02020603050405020304" pitchFamily="18" charset="0"/>
              </a:rPr>
              <a:t> gill, N. (2023, May 16). </a:t>
            </a:r>
            <a:r>
              <a:rPr lang="en-US" sz="1800" i="1" dirty="0">
                <a:effectLst/>
                <a:latin typeface="Times New Roman" panose="02020603050405020304" pitchFamily="18" charset="0"/>
              </a:rPr>
              <a:t>A Guide to </a:t>
            </a:r>
            <a:r>
              <a:rPr lang="en-US" sz="1800" i="1" dirty="0" err="1">
                <a:effectLst/>
                <a:latin typeface="Times New Roman" panose="02020603050405020304" pitchFamily="18" charset="0"/>
              </a:rPr>
              <a:t>DevSecOps</a:t>
            </a:r>
            <a:r>
              <a:rPr lang="en-US" sz="1800" i="1" dirty="0">
                <a:effectLst/>
                <a:latin typeface="Times New Roman" panose="02020603050405020304" pitchFamily="18" charset="0"/>
              </a:rPr>
              <a:t> Tools and Continuous Security For an Enterprise</a:t>
            </a:r>
            <a:r>
              <a:rPr lang="en-US" sz="1800" dirty="0">
                <a:effectLst/>
                <a:latin typeface="Times New Roman" panose="02020603050405020304" pitchFamily="18" charset="0"/>
              </a:rPr>
              <a:t>. Www.xenonstack.com. https://www.xenonstack.com/blog/devsecops-tools</a:t>
            </a:r>
          </a:p>
          <a:p>
            <a:pPr marL="457200" indent="-457200">
              <a:lnSpc>
                <a:spcPct val="200000"/>
              </a:lnSpc>
            </a:pPr>
            <a:r>
              <a:rPr lang="en-US" sz="1800" dirty="0">
                <a:effectLst/>
                <a:latin typeface="Times New Roman" panose="02020603050405020304" pitchFamily="18" charset="0"/>
              </a:rPr>
              <a:t>The Upwork Team. (2021, June 15). </a:t>
            </a:r>
            <a:r>
              <a:rPr lang="en-US" sz="1800" i="1" dirty="0">
                <a:effectLst/>
                <a:latin typeface="Times New Roman" panose="02020603050405020304" pitchFamily="18" charset="0"/>
              </a:rPr>
              <a:t>What Is Unit Testing? Frameworks &amp; Best Practices | Upwork</a:t>
            </a:r>
            <a:r>
              <a:rPr lang="en-US" sz="1800" dirty="0">
                <a:effectLst/>
                <a:latin typeface="Times New Roman" panose="02020603050405020304" pitchFamily="18" charset="0"/>
              </a:rPr>
              <a:t>. Www.upwork.com. https://www.upwork.com/resources/unit-testing</a:t>
            </a:r>
          </a:p>
          <a:p>
            <a:pPr marL="457200" indent="-457200">
              <a:lnSpc>
                <a:spcPct val="200000"/>
              </a:lnSpc>
            </a:pPr>
            <a:r>
              <a:rPr lang="en-US" sz="1800" i="1" dirty="0">
                <a:effectLst/>
                <a:latin typeface="Times New Roman" panose="02020603050405020304" pitchFamily="18" charset="0"/>
              </a:rPr>
              <a:t>What is a </a:t>
            </a:r>
            <a:r>
              <a:rPr lang="en-US" sz="1800" i="1" dirty="0" err="1">
                <a:effectLst/>
                <a:latin typeface="Times New Roman" panose="02020603050405020304" pitchFamily="18" charset="0"/>
              </a:rPr>
              <a:t>DevSecOps</a:t>
            </a:r>
            <a:r>
              <a:rPr lang="en-US" sz="1800" i="1" dirty="0">
                <a:effectLst/>
                <a:latin typeface="Times New Roman" panose="02020603050405020304" pitchFamily="18" charset="0"/>
              </a:rPr>
              <a:t> Pipeline?</a:t>
            </a:r>
            <a:r>
              <a:rPr lang="en-US" sz="1800" dirty="0">
                <a:effectLst/>
                <a:latin typeface="Times New Roman" panose="02020603050405020304" pitchFamily="18" charset="0"/>
              </a:rPr>
              <a:t> (n.d.). Check Point Software. Retrieved December 11, 2023, from https://www.checkpoint.com/cyber-hub/cloud-security/devsecops/what-is-a-devsecops-pipeline/#:~:text=A%20DevSecOps%20pipeline%2C%20which%20is</a:t>
            </a:r>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3" name="Audio 22">
            <a:hlinkClick r:id="" action="ppaction://media"/>
            <a:extLst>
              <a:ext uri="{FF2B5EF4-FFF2-40B4-BE49-F238E27FC236}">
                <a16:creationId xmlns:a16="http://schemas.microsoft.com/office/drawing/2014/main" id="{2B0BAA5E-0251-4D9C-72FD-2686DF27C85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833"/>
    </mc:Choice>
    <mc:Fallback>
      <p:transition spd="slow" advTm="13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22139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706974" y="1416937"/>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Our security policy will be to keep our clients safe. We will have security built into our systems. We will have firewalls around our system. Then we will have network security. </a:t>
            </a: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1" name="Audio 10">
            <a:hlinkClick r:id="" action="ppaction://media"/>
            <a:extLst>
              <a:ext uri="{FF2B5EF4-FFF2-40B4-BE49-F238E27FC236}">
                <a16:creationId xmlns:a16="http://schemas.microsoft.com/office/drawing/2014/main" id="{5EF146FD-94E9-F1ED-6767-BB9B86C25A0E}"/>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603"/>
    </mc:Choice>
    <mc:Fallback>
      <p:transition spd="slow" advTm="29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1535861962"/>
              </p:ext>
            </p:extLst>
          </p:nvPr>
        </p:nvGraphicFramePr>
        <p:xfrm>
          <a:off x="3171900" y="2561050"/>
          <a:ext cx="7835225" cy="414673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Insiders</a:t>
                      </a:r>
                      <a:endParaRPr sz="36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Hackers</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Competitive Intelligence Professionals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Information Warriors</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4" name="Audio 13">
            <a:hlinkClick r:id="" action="ppaction://media"/>
            <a:extLst>
              <a:ext uri="{FF2B5EF4-FFF2-40B4-BE49-F238E27FC236}">
                <a16:creationId xmlns:a16="http://schemas.microsoft.com/office/drawing/2014/main" id="{6E9444AD-EE21-3ED8-76A1-A569BFABE0A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2522"/>
    </mc:Choice>
    <mc:Fallback>
      <p:transition spd="slow" advTm="625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lt1"/>
              </a:buClr>
              <a:buSzPts val="2200"/>
              <a:buChar char="•"/>
            </a:pPr>
            <a:r>
              <a:rPr lang="en-US" dirty="0"/>
              <a:t>Validate Input Data- INT-050-CPP, STR-050-CPP, DCL-058-CPP</a:t>
            </a:r>
          </a:p>
          <a:p>
            <a:pPr marL="228600" lvl="0" indent="-228600" algn="l" rtl="0">
              <a:lnSpc>
                <a:spcPct val="90000"/>
              </a:lnSpc>
              <a:spcBef>
                <a:spcPts val="0"/>
              </a:spcBef>
              <a:spcAft>
                <a:spcPts val="0"/>
              </a:spcAft>
              <a:buClr>
                <a:schemeClr val="lt1"/>
              </a:buClr>
              <a:buSzPts val="2200"/>
              <a:buChar char="•"/>
            </a:pPr>
            <a:r>
              <a:rPr lang="en-US" dirty="0"/>
              <a:t>Heed Compiler Warnings- ERR-051-CPP, EXP-053-CPP</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 STR-050-CPP, MEM-052-CPP, ERR-050-CPP, OOP-053-CPP, DCL-058-CPP</a:t>
            </a:r>
          </a:p>
          <a:p>
            <a:pPr marL="228600" lvl="0" indent="-228600" algn="l" rtl="0">
              <a:lnSpc>
                <a:spcPct val="90000"/>
              </a:lnSpc>
              <a:spcBef>
                <a:spcPts val="0"/>
              </a:spcBef>
              <a:spcAft>
                <a:spcPts val="0"/>
              </a:spcAft>
              <a:buClr>
                <a:schemeClr val="lt1"/>
              </a:buClr>
              <a:buSzPts val="2200"/>
              <a:buChar char="•"/>
            </a:pPr>
            <a:r>
              <a:rPr lang="en-US" dirty="0"/>
              <a:t>Keep It Simple- DCL-060-CPP, MEM-051-CPP, ERR-050-CPP, OOP-053-CPP, DCL-058-CPP</a:t>
            </a:r>
          </a:p>
          <a:p>
            <a:pPr marL="228600" lvl="0" indent="-228600" algn="l" rtl="0">
              <a:lnSpc>
                <a:spcPct val="90000"/>
              </a:lnSpc>
              <a:spcBef>
                <a:spcPts val="0"/>
              </a:spcBef>
              <a:spcAft>
                <a:spcPts val="0"/>
              </a:spcAft>
              <a:buClr>
                <a:schemeClr val="lt1"/>
              </a:buClr>
              <a:buSzPts val="2200"/>
              <a:buChar char="•"/>
            </a:pPr>
            <a:r>
              <a:rPr lang="en-US" dirty="0"/>
              <a:t>Default Deny- INT-050-CPP, STR-050-CPP, ERR-050-CPP</a:t>
            </a:r>
          </a:p>
          <a:p>
            <a:pPr marL="228600" lvl="0" indent="-228600" algn="l" rtl="0">
              <a:lnSpc>
                <a:spcPct val="90000"/>
              </a:lnSpc>
              <a:spcBef>
                <a:spcPts val="0"/>
              </a:spcBef>
              <a:spcAft>
                <a:spcPts val="0"/>
              </a:spcAft>
              <a:buClr>
                <a:schemeClr val="lt1"/>
              </a:buClr>
              <a:buSzPts val="2200"/>
              <a:buChar char="•"/>
            </a:pPr>
            <a:r>
              <a:rPr lang="en-US" dirty="0"/>
              <a:t>Adhere to the Principle of Least Privilege- </a:t>
            </a:r>
          </a:p>
          <a:p>
            <a:pPr marL="228600" lvl="0" indent="-228600" algn="l" rtl="0">
              <a:lnSpc>
                <a:spcPct val="90000"/>
              </a:lnSpc>
              <a:spcBef>
                <a:spcPts val="0"/>
              </a:spcBef>
              <a:spcAft>
                <a:spcPts val="0"/>
              </a:spcAft>
              <a:buClr>
                <a:schemeClr val="lt1"/>
              </a:buClr>
              <a:buSzPts val="2200"/>
              <a:buChar char="•"/>
            </a:pPr>
            <a:r>
              <a:rPr lang="en-US" dirty="0"/>
              <a:t>Sanitize Data Sent to Other Systems- EXP-053-CPP</a:t>
            </a:r>
          </a:p>
          <a:p>
            <a:pPr marL="228600" lvl="0" indent="-228600" algn="l" rtl="0">
              <a:lnSpc>
                <a:spcPct val="90000"/>
              </a:lnSpc>
              <a:spcBef>
                <a:spcPts val="0"/>
              </a:spcBef>
              <a:spcAft>
                <a:spcPts val="0"/>
              </a:spcAft>
              <a:buClr>
                <a:schemeClr val="lt1"/>
              </a:buClr>
              <a:buSzPts val="2200"/>
              <a:buChar char="•"/>
            </a:pPr>
            <a:r>
              <a:rPr lang="en-US" dirty="0"/>
              <a:t>Practice Defense in Depth- STR-050-CPP, MEM-051-CPP, DCL-058-CPP</a:t>
            </a:r>
          </a:p>
          <a:p>
            <a:pPr marL="228600" lvl="0" indent="-228600" algn="l" rtl="0">
              <a:lnSpc>
                <a:spcPct val="90000"/>
              </a:lnSpc>
              <a:spcBef>
                <a:spcPts val="0"/>
              </a:spcBef>
              <a:spcAft>
                <a:spcPts val="0"/>
              </a:spcAft>
              <a:buClr>
                <a:schemeClr val="lt1"/>
              </a:buClr>
              <a:buSzPts val="2200"/>
              <a:buChar char="•"/>
            </a:pPr>
            <a:r>
              <a:rPr lang="en-US" dirty="0"/>
              <a:t>Use Effective Quality Assurance Techniques- DCL-060-CPP, ERR-050-CPP, OOP-053-CPP</a:t>
            </a:r>
          </a:p>
          <a:p>
            <a:pPr marL="228600" lvl="0" indent="-228600" algn="l" rtl="0">
              <a:lnSpc>
                <a:spcPct val="90000"/>
              </a:lnSpc>
              <a:spcBef>
                <a:spcPts val="0"/>
              </a:spcBef>
              <a:spcAft>
                <a:spcPts val="0"/>
              </a:spcAft>
              <a:buClr>
                <a:schemeClr val="lt1"/>
              </a:buClr>
              <a:buSzPts val="2200"/>
              <a:buChar char="•"/>
            </a:pPr>
            <a:r>
              <a:rPr lang="en-US" dirty="0"/>
              <a:t>Adopt a Secure Coding Standard- MEM-052-CPP, MEM-051-CPP, OOP-053-CPP, DCL-058-CPP</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4" name="Audio 13">
            <a:hlinkClick r:id="" action="ppaction://media"/>
            <a:extLst>
              <a:ext uri="{FF2B5EF4-FFF2-40B4-BE49-F238E27FC236}">
                <a16:creationId xmlns:a16="http://schemas.microsoft.com/office/drawing/2014/main" id="{91BB508C-54CA-EF40-EC7D-4CCBCB651F1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8013"/>
    </mc:Choice>
    <mc:Fallback>
      <p:transition spd="slow" advTm="48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1800" dirty="0">
                <a:latin typeface="Century Gothic" panose="020B0502020202020204" pitchFamily="34" charset="0"/>
              </a:rPr>
              <a:t>DCL-060-CPP-Obey The One definition rule</a:t>
            </a:r>
          </a:p>
          <a:p>
            <a:pPr marL="228600" indent="-228600">
              <a:spcBef>
                <a:spcPts val="0"/>
              </a:spcBef>
              <a:buSzPts val="2000"/>
            </a:pPr>
            <a:r>
              <a:rPr lang="en-US" sz="1800" dirty="0">
                <a:latin typeface="Century Gothic" panose="020B0502020202020204" pitchFamily="34" charset="0"/>
              </a:rPr>
              <a:t>DCL-058-CPP-</a:t>
            </a:r>
            <a:r>
              <a:rPr lang="en-US" sz="1800" dirty="0">
                <a:effectLst/>
                <a:latin typeface="Century Gothic" panose="020B0502020202020204" pitchFamily="34" charset="0"/>
                <a:ea typeface="Calibri" panose="020F0502020204030204" pitchFamily="34" charset="0"/>
              </a:rPr>
              <a:t>Do not modify the standard namespaces</a:t>
            </a:r>
          </a:p>
          <a:p>
            <a:pPr marL="228600" indent="-228600">
              <a:spcBef>
                <a:spcPts val="0"/>
              </a:spcBef>
              <a:buSzPts val="2000"/>
            </a:pPr>
            <a:r>
              <a:rPr lang="en-US" sz="1800" dirty="0">
                <a:latin typeface="Century Gothic" panose="020B0502020202020204" pitchFamily="34" charset="0"/>
              </a:rPr>
              <a:t>OOP-053-CPP-</a:t>
            </a:r>
            <a:r>
              <a:rPr lang="en-US" sz="1800" dirty="0">
                <a:effectLst/>
                <a:latin typeface="Century Gothic" panose="020B0502020202020204" pitchFamily="34" charset="0"/>
                <a:ea typeface="Calibri" panose="020F0502020204030204" pitchFamily="34" charset="0"/>
              </a:rPr>
              <a:t>Write constructor member initializers in the canonical order</a:t>
            </a:r>
          </a:p>
          <a:p>
            <a:pPr marL="228600" indent="-228600">
              <a:spcBef>
                <a:spcPts val="0"/>
              </a:spcBef>
              <a:buSzPts val="2000"/>
            </a:pPr>
            <a:r>
              <a:rPr lang="en-US" sz="1800" dirty="0">
                <a:latin typeface="Century Gothic" panose="020B0502020202020204" pitchFamily="34" charset="0"/>
              </a:rPr>
              <a:t>ERR-051-CPP-</a:t>
            </a:r>
            <a:r>
              <a:rPr lang="en-US" sz="1800" dirty="0">
                <a:effectLst/>
                <a:latin typeface="Century Gothic" panose="020B0502020202020204" pitchFamily="34" charset="0"/>
                <a:ea typeface="Calibri" panose="020F0502020204030204" pitchFamily="34" charset="0"/>
              </a:rPr>
              <a:t>Handle all exceptions</a:t>
            </a:r>
            <a:endParaRPr lang="en-US" sz="1800" dirty="0">
              <a:latin typeface="Century Gothic" panose="020B0502020202020204" pitchFamily="34" charset="0"/>
              <a:ea typeface="Calibri" panose="020F0502020204030204" pitchFamily="34" charset="0"/>
            </a:endParaRPr>
          </a:p>
          <a:p>
            <a:pPr marL="228600" indent="-228600">
              <a:spcBef>
                <a:spcPts val="0"/>
              </a:spcBef>
              <a:buSzPts val="2000"/>
            </a:pPr>
            <a:r>
              <a:rPr lang="en-US" sz="1800" dirty="0">
                <a:latin typeface="Century Gothic" panose="020B0502020202020204" pitchFamily="34" charset="0"/>
              </a:rPr>
              <a:t>ERR-050-CPP-</a:t>
            </a:r>
            <a:r>
              <a:rPr lang="en-US" sz="1800" dirty="0">
                <a:effectLst/>
                <a:latin typeface="Century Gothic" panose="020B0502020202020204" pitchFamily="34" charset="0"/>
                <a:ea typeface="Calibri" panose="020F0502020204030204" pitchFamily="34" charset="0"/>
              </a:rPr>
              <a:t>Do not abruptly terminate the program</a:t>
            </a:r>
          </a:p>
          <a:p>
            <a:pPr marL="228600" indent="-228600">
              <a:spcBef>
                <a:spcPts val="0"/>
              </a:spcBef>
              <a:buSzPts val="2000"/>
            </a:pPr>
            <a:r>
              <a:rPr lang="en-US" sz="1800" dirty="0">
                <a:latin typeface="Century Gothic" panose="020B0502020202020204" pitchFamily="34" charset="0"/>
              </a:rPr>
              <a:t>MEM-052-CPP-</a:t>
            </a:r>
            <a:r>
              <a:rPr lang="en-US" sz="1800" dirty="0">
                <a:effectLst/>
                <a:latin typeface="Century Gothic" panose="020B0502020202020204" pitchFamily="34" charset="0"/>
                <a:ea typeface="Calibri" panose="020F0502020204030204" pitchFamily="34" charset="0"/>
              </a:rPr>
              <a:t>Detect and handle memory allocation errors</a:t>
            </a:r>
          </a:p>
          <a:p>
            <a:pPr marL="228600" indent="-228600">
              <a:spcBef>
                <a:spcPts val="0"/>
              </a:spcBef>
              <a:buSzPts val="2000"/>
            </a:pPr>
            <a:r>
              <a:rPr lang="en-US" sz="1800" dirty="0">
                <a:latin typeface="Century Gothic" panose="020B0502020202020204" pitchFamily="34" charset="0"/>
              </a:rPr>
              <a:t>EXP-053-CPP-</a:t>
            </a:r>
            <a:r>
              <a:rPr lang="en-US" sz="1800" dirty="0">
                <a:effectLst/>
                <a:latin typeface="Century Gothic" panose="020B0502020202020204" pitchFamily="34" charset="0"/>
                <a:ea typeface="Calibri" panose="020F0502020204030204" pitchFamily="34" charset="0"/>
              </a:rPr>
              <a:t>Do not read uninitialized memory</a:t>
            </a:r>
            <a:endParaRPr lang="en-US" sz="1800" dirty="0">
              <a:latin typeface="Century Gothic" panose="020B0502020202020204" pitchFamily="34" charset="0"/>
              <a:ea typeface="Calibri" panose="020F0502020204030204" pitchFamily="34" charset="0"/>
            </a:endParaRPr>
          </a:p>
          <a:p>
            <a:pPr marL="228600" indent="-228600">
              <a:spcBef>
                <a:spcPts val="0"/>
              </a:spcBef>
              <a:buSzPts val="2000"/>
            </a:pPr>
            <a:r>
              <a:rPr lang="en-US" sz="1800" dirty="0">
                <a:latin typeface="Century Gothic" panose="020B0502020202020204" pitchFamily="34" charset="0"/>
              </a:rPr>
              <a:t>STR-050-CPP-</a:t>
            </a:r>
            <a:r>
              <a:rPr lang="en-US" sz="1800" dirty="0">
                <a:effectLst/>
                <a:latin typeface="Century Gothic" panose="020B0502020202020204" pitchFamily="34" charset="0"/>
                <a:ea typeface="Calibri" panose="020F0502020204030204" pitchFamily="34" charset="0"/>
              </a:rPr>
              <a:t>Guarantee that storage for strings has sufficient space for character data and the null terminator</a:t>
            </a:r>
            <a:endParaRPr lang="en-US" sz="18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1800" dirty="0">
                <a:latin typeface="Century Gothic" panose="020B0502020202020204" pitchFamily="34" charset="0"/>
              </a:rPr>
              <a:t>INT-050-CPP-</a:t>
            </a:r>
            <a:r>
              <a:rPr lang="en-US" sz="1800" dirty="0">
                <a:effectLst/>
                <a:latin typeface="Century Gothic" panose="020B0502020202020204" pitchFamily="34" charset="0"/>
                <a:ea typeface="Calibri" panose="020F0502020204030204" pitchFamily="34" charset="0"/>
              </a:rPr>
              <a:t>Do not cast to an out-of-range enumeration value</a:t>
            </a:r>
          </a:p>
          <a:p>
            <a:pPr marL="228600" lvl="0" indent="-228600" algn="l" rtl="0">
              <a:lnSpc>
                <a:spcPct val="90000"/>
              </a:lnSpc>
              <a:spcBef>
                <a:spcPts val="0"/>
              </a:spcBef>
              <a:spcAft>
                <a:spcPts val="0"/>
              </a:spcAft>
              <a:buClr>
                <a:schemeClr val="lt1"/>
              </a:buClr>
              <a:buSzPts val="2000"/>
              <a:buChar char="•"/>
            </a:pPr>
            <a:r>
              <a:rPr lang="en-US" sz="1800" dirty="0">
                <a:latin typeface="Century Gothic" panose="020B0502020202020204" pitchFamily="34" charset="0"/>
              </a:rPr>
              <a:t>MEM-051-CPP-</a:t>
            </a:r>
            <a:r>
              <a:rPr lang="en-US" sz="1800" dirty="0">
                <a:effectLst/>
                <a:latin typeface="Century Gothic" panose="020B0502020202020204" pitchFamily="34" charset="0"/>
                <a:ea typeface="Calibri" panose="020F0502020204030204" pitchFamily="34" charset="0"/>
              </a:rPr>
              <a:t>Properly deallocate dynamically allocated resources</a:t>
            </a: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2D23283A-96CF-71DA-6969-207C367AE3B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044"/>
    </mc:Choice>
    <mc:Fallback>
      <p:transition spd="slow" advTm="570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In Rest-</a:t>
            </a:r>
            <a:r>
              <a:rPr lang="en-US" sz="1800" dirty="0">
                <a:effectLst/>
                <a:latin typeface="Calibri" panose="020F0502020204030204" pitchFamily="34" charset="0"/>
                <a:ea typeface="Calibri" panose="020F0502020204030204" pitchFamily="34" charset="0"/>
              </a:rPr>
              <a:t>Encryption in rest is data that is storage. This is for when the data is stored in banks. Our policy shall be to limit access to the data here. The data will be stored in a database and encrypted to keep access limited by role</a:t>
            </a:r>
          </a:p>
          <a:p>
            <a:pPr marL="0" lvl="0" indent="0" algn="l" rtl="0">
              <a:lnSpc>
                <a:spcPct val="90000"/>
              </a:lnSpc>
              <a:spcBef>
                <a:spcPts val="0"/>
              </a:spcBef>
              <a:spcAft>
                <a:spcPts val="0"/>
              </a:spcAft>
              <a:buClr>
                <a:schemeClr val="lt1"/>
              </a:buClr>
              <a:buSzPts val="2000"/>
              <a:buNone/>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2000" dirty="0"/>
              <a:t>At Flight- </a:t>
            </a:r>
            <a:r>
              <a:rPr lang="en-US" sz="1800" dirty="0">
                <a:effectLst/>
                <a:latin typeface="Calibri" panose="020F0502020204030204" pitchFamily="34" charset="0"/>
                <a:ea typeface="Calibri" panose="020F0502020204030204" pitchFamily="34" charset="0"/>
              </a:rPr>
              <a:t>Encryption at flight is security when the data is being transferred between two nodes of a network. Our policy for this will be to encrypt the data as we transfer data across the network. When we do this, we will use a hash style encryption style to allow for our data to be protected and safe.</a:t>
            </a:r>
          </a:p>
          <a:p>
            <a:pPr marL="0" lvl="0" indent="0" algn="l" rtl="0">
              <a:lnSpc>
                <a:spcPct val="90000"/>
              </a:lnSpc>
              <a:spcBef>
                <a:spcPts val="0"/>
              </a:spcBef>
              <a:spcAft>
                <a:spcPts val="0"/>
              </a:spcAft>
              <a:buClr>
                <a:schemeClr val="lt1"/>
              </a:buClr>
              <a:buSzPts val="2000"/>
              <a:buNone/>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In Use- </a:t>
            </a:r>
            <a:r>
              <a:rPr lang="en-US" sz="1800" dirty="0">
                <a:effectLst/>
                <a:latin typeface="Calibri" panose="020F0502020204030204" pitchFamily="34" charset="0"/>
                <a:ea typeface="Calibri" panose="020F0502020204030204" pitchFamily="34" charset="0"/>
              </a:rPr>
              <a:t>Encryption in use is the use of data while it is being used and keeping it protected. We can do this if we allow for one encryption standard across all data. Then when we do this in can remain encrypted and then still be used by different nodes.</a:t>
            </a: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8676B642-1BE8-303D-AC36-09B3B68C000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504"/>
    </mc:Choice>
    <mc:Fallback>
      <p:transition spd="slow" advTm="57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 </a:t>
            </a:r>
            <a:r>
              <a:rPr lang="en-US" sz="1800" dirty="0">
                <a:effectLst/>
                <a:latin typeface="Calibri" panose="020F0502020204030204" pitchFamily="34" charset="0"/>
                <a:ea typeface="Calibri" panose="020F0502020204030204" pitchFamily="34" charset="0"/>
              </a:rPr>
              <a:t>Authentication is the ability by the system to know that the user who is trying to access the system can access the system. This will be applied to our system by setting up a user account for each user and having them set a password.</a:t>
            </a:r>
          </a:p>
          <a:p>
            <a:pPr marL="0" lvl="0" indent="0" algn="l" rtl="0">
              <a:lnSpc>
                <a:spcPct val="90000"/>
              </a:lnSpc>
              <a:spcBef>
                <a:spcPts val="0"/>
              </a:spcBef>
              <a:spcAft>
                <a:spcPts val="0"/>
              </a:spcAft>
              <a:buClr>
                <a:schemeClr val="lt1"/>
              </a:buClr>
              <a:buSzPts val="2400"/>
              <a:buNone/>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Authorization- </a:t>
            </a:r>
            <a:r>
              <a:rPr lang="en-US" sz="1800" dirty="0">
                <a:effectLst/>
                <a:latin typeface="Calibri" panose="020F0502020204030204" pitchFamily="34" charset="0"/>
                <a:ea typeface="Calibri" panose="020F0502020204030204" pitchFamily="34" charset="0"/>
              </a:rPr>
              <a:t>Authorization is what the user can do when given access to the network. It allows users to have limited access by role. This allows data and the security of our system to be secure. This will be secured through making sure that our network is safe and that everyone is given access to only certain parts of the system.</a:t>
            </a:r>
          </a:p>
          <a:p>
            <a:pPr marL="0" lvl="0" indent="0" algn="l" rtl="0">
              <a:lnSpc>
                <a:spcPct val="90000"/>
              </a:lnSpc>
              <a:spcBef>
                <a:spcPts val="0"/>
              </a:spcBef>
              <a:spcAft>
                <a:spcPts val="0"/>
              </a:spcAft>
              <a:buClr>
                <a:schemeClr val="lt1"/>
              </a:buClr>
              <a:buSzPts val="2400"/>
              <a:buNone/>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Accounting- </a:t>
            </a:r>
            <a:r>
              <a:rPr lang="en-US" sz="1800" dirty="0">
                <a:effectLst/>
                <a:latin typeface="Calibri" panose="020F0502020204030204" pitchFamily="34" charset="0"/>
                <a:ea typeface="Calibri" panose="020F0502020204030204" pitchFamily="34" charset="0"/>
              </a:rPr>
              <a:t>Accounting provides means of monitoring and capturing the events done by the user while accessing the network resources. For our policy, we can use it to make sure that our system and data is protected. We will also use it to keep track of information leaks.</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02FEAC84-EB7D-F413-4C94-A216626C374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7232"/>
    </mc:Choice>
    <mc:Fallback>
      <p:transition spd="slow" advTm="47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Buffer overflow</a:t>
            </a:r>
          </a:p>
          <a:p>
            <a:pPr marL="0" lvl="0" indent="0" algn="l" rtl="0">
              <a:lnSpc>
                <a:spcPct val="90000"/>
              </a:lnSpc>
              <a:spcBef>
                <a:spcPts val="1000"/>
              </a:spcBef>
              <a:spcAft>
                <a:spcPts val="0"/>
              </a:spcAft>
              <a:buSzPts val="1800"/>
              <a:buNone/>
            </a:pPr>
            <a:r>
              <a:rPr lang="en-US" dirty="0"/>
              <a:t>Static testing</a:t>
            </a:r>
          </a:p>
          <a:p>
            <a:pPr marL="0" lvl="0" indent="0" algn="l" rtl="0">
              <a:lnSpc>
                <a:spcPct val="90000"/>
              </a:lnSpc>
              <a:spcBef>
                <a:spcPts val="1000"/>
              </a:spcBef>
              <a:spcAft>
                <a:spcPts val="0"/>
              </a:spcAft>
              <a:buSzPts val="1800"/>
              <a:buNone/>
            </a:pPr>
            <a:r>
              <a:rPr lang="en-US" dirty="0"/>
              <a:t>Input Validation</a:t>
            </a:r>
          </a:p>
          <a:p>
            <a:pPr marL="0" lvl="0" indent="0" algn="l" rtl="0">
              <a:lnSpc>
                <a:spcPct val="90000"/>
              </a:lnSpc>
              <a:spcBef>
                <a:spcPts val="1000"/>
              </a:spcBef>
              <a:spcAft>
                <a:spcPts val="0"/>
              </a:spcAft>
              <a:buSzPts val="1800"/>
              <a:buNone/>
            </a:pPr>
            <a:r>
              <a:rPr lang="en-US" dirty="0"/>
              <a:t>Runtime analysis tools</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A3624B91-D6D5-A0E1-1C5B-12BA6CDB7D6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106"/>
    </mc:Choice>
    <mc:Fallback>
      <p:transition spd="slow" advTm="10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15264-CA00-9451-E80D-45DA5443D470}"/>
              </a:ext>
            </a:extLst>
          </p:cNvPr>
          <p:cNvSpPr>
            <a:spLocks noGrp="1"/>
          </p:cNvSpPr>
          <p:nvPr>
            <p:ph type="title"/>
          </p:nvPr>
        </p:nvSpPr>
        <p:spPr>
          <a:xfrm>
            <a:off x="2895600" y="764373"/>
            <a:ext cx="8610600" cy="1293028"/>
          </a:xfrm>
        </p:spPr>
        <p:txBody>
          <a:bodyPr anchor="t">
            <a:normAutofit/>
          </a:bodyPr>
          <a:lstStyle/>
          <a:p>
            <a:r>
              <a:rPr lang="en-US"/>
              <a:t>Buffer Overflow</a:t>
            </a:r>
          </a:p>
        </p:txBody>
      </p:sp>
      <p:pic>
        <p:nvPicPr>
          <p:cNvPr id="4" name="Picture 3" descr="A screenshot of a computer program&#10;&#10;Description automatically generated">
            <a:extLst>
              <a:ext uri="{FF2B5EF4-FFF2-40B4-BE49-F238E27FC236}">
                <a16:creationId xmlns:a16="http://schemas.microsoft.com/office/drawing/2014/main" id="{6C9200BB-F8E8-C891-5354-14E4CF0D1027}"/>
              </a:ext>
            </a:extLst>
          </p:cNvPr>
          <p:cNvPicPr>
            <a:picLocks noChangeAspect="1"/>
          </p:cNvPicPr>
          <p:nvPr/>
        </p:nvPicPr>
        <p:blipFill rotWithShape="1">
          <a:blip r:embed="rId4">
            <a:extLst>
              <a:ext uri="{28A0092B-C50C-407E-A947-70E740481C1C}">
                <a14:useLocalDpi xmlns:a14="http://schemas.microsoft.com/office/drawing/2010/main" val="0"/>
              </a:ext>
            </a:extLst>
          </a:blip>
          <a:srcRect t="445" r="2" b="5513"/>
          <a:stretch/>
        </p:blipFill>
        <p:spPr>
          <a:xfrm>
            <a:off x="2895600" y="2247901"/>
            <a:ext cx="8610600" cy="4352544"/>
          </a:xfrm>
          <a:prstGeom prst="rect">
            <a:avLst/>
          </a:prstGeom>
          <a:noFill/>
          <a:ln>
            <a:noFill/>
          </a:ln>
        </p:spPr>
      </p:pic>
      <p:pic>
        <p:nvPicPr>
          <p:cNvPr id="15" name="Audio 14">
            <a:hlinkClick r:id="" action="ppaction://media"/>
            <a:extLst>
              <a:ext uri="{FF2B5EF4-FFF2-40B4-BE49-F238E27FC236}">
                <a16:creationId xmlns:a16="http://schemas.microsoft.com/office/drawing/2014/main" id="{119E0781-DE3C-1A7B-4CDC-427F359997E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69377070"/>
      </p:ext>
    </p:extLst>
  </p:cSld>
  <p:clrMapOvr>
    <a:masterClrMapping/>
  </p:clrMapOvr>
  <mc:AlternateContent xmlns:mc="http://schemas.openxmlformats.org/markup-compatibility/2006">
    <mc:Choice xmlns:p14="http://schemas.microsoft.com/office/powerpoint/2010/main" Requires="p14">
      <p:transition spd="slow" p14:dur="2000" advTm="15652"/>
    </mc:Choice>
    <mc:Fallback>
      <p:transition spd="slow" advTm="15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C671E8A555E1C4E8961FFC4FB85166C" ma:contentTypeVersion="12" ma:contentTypeDescription="Create a new document." ma:contentTypeScope="" ma:versionID="197ac4e25038779a923f21cc58cd443e">
  <xsd:schema xmlns:xsd="http://www.w3.org/2001/XMLSchema" xmlns:xs="http://www.w3.org/2001/XMLSchema" xmlns:p="http://schemas.microsoft.com/office/2006/metadata/properties" xmlns:ns3="16dffa29-ec6a-434a-bbf2-e885012cc3cd" xmlns:ns4="e7416b24-665c-401f-bc6b-d1c14e584e19" targetNamespace="http://schemas.microsoft.com/office/2006/metadata/properties" ma:root="true" ma:fieldsID="eb554f96c7e0c88cb3f6c077f658bd2c" ns3:_="" ns4:_="">
    <xsd:import namespace="16dffa29-ec6a-434a-bbf2-e885012cc3cd"/>
    <xsd:import namespace="e7416b24-665c-401f-bc6b-d1c14e584e1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dffa29-ec6a-434a-bbf2-e885012cc3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7416b24-665c-401f-bc6b-d1c14e584e1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47D4C12-EAA4-4361-813A-43E3512D7DC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6dffa29-ec6a-434a-bbf2-e885012cc3cd"/>
    <ds:schemaRef ds:uri="e7416b24-665c-401f-bc6b-d1c14e584e1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E9B35DD-16B6-4415-A905-CDACA4FC6DBE}">
  <ds:schemaRefs>
    <ds:schemaRef ds:uri="e7416b24-665c-401f-bc6b-d1c14e584e19"/>
    <ds:schemaRef ds:uri="16dffa29-ec6a-434a-bbf2-e885012cc3cd"/>
    <ds:schemaRef ds:uri="http://schemas.microsoft.com/office/2006/documentManagement/types"/>
    <ds:schemaRef ds:uri="http://schemas.microsoft.com/office/infopath/2007/PartnerControls"/>
    <ds:schemaRef ds:uri="http://www.w3.org/XML/1998/namespace"/>
    <ds:schemaRef ds:uri="http://purl.org/dc/terms/"/>
    <ds:schemaRef ds:uri="http://schemas.openxmlformats.org/package/2006/metadata/core-properties"/>
    <ds:schemaRef ds:uri="http://schemas.microsoft.com/office/2006/metadata/properties"/>
    <ds:schemaRef ds:uri="http://purl.org/dc/dcmitype/"/>
    <ds:schemaRef ds:uri="http://purl.org/dc/elements/1.1/"/>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810</TotalTime>
  <Words>1508</Words>
  <Application>Microsoft Office PowerPoint</Application>
  <PresentationFormat>Widescreen</PresentationFormat>
  <Paragraphs>119</Paragraphs>
  <Slides>18</Slides>
  <Notes>14</Notes>
  <HiddenSlides>0</HiddenSlides>
  <MMClips>18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Century Gothic</vt:lpstr>
      <vt:lpstr>Times New Roman</vt:lpstr>
      <vt:lpstr>Arial</vt:lpstr>
      <vt:lpstr>Calibri</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Buffer Overflow</vt:lpstr>
      <vt:lpstr>Input Validation</vt:lpstr>
      <vt:lpstr>Static testing</vt:lpstr>
      <vt:lpstr>Runtime analysis tools</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Timberlake, Colin</cp:lastModifiedBy>
  <cp:revision>16</cp:revision>
  <dcterms:created xsi:type="dcterms:W3CDTF">2020-08-19T17:59:24Z</dcterms:created>
  <dcterms:modified xsi:type="dcterms:W3CDTF">2023-12-11T05:40:25Z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0x0101008C671E8A555E1C4E8961FFC4FB85166C</vt:lpwstr>
  </property>
</Properties>
</file>